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0" r:id="rId17"/>
    <p:sldId id="271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708"/>
  </p:normalViewPr>
  <p:slideViewPr>
    <p:cSldViewPr snapToGrid="0" snapToObjects="1">
      <p:cViewPr varScale="1">
        <p:scale>
          <a:sx n="85" d="100"/>
          <a:sy n="85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45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224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910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50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312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90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40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5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50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93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571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6D7DF-816C-2342-8E83-197E9BB790FA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68661-81CF-2244-8050-04DF2F6D0E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37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Relationship Id="rId3" Type="http://schemas.openxmlformats.org/officeDocument/2006/relationships/image" Target="../media/image3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Object and Classes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</a:t>
            </a:r>
            <a:r>
              <a:rPr lang="en-US" dirty="0" err="1" smtClean="0"/>
              <a:t>Palwasha</a:t>
            </a:r>
            <a:r>
              <a:rPr lang="en-US" dirty="0" smtClean="0"/>
              <a:t> </a:t>
            </a:r>
            <a:r>
              <a:rPr lang="en-US" dirty="0" err="1" smtClean="0"/>
              <a:t>Afsar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37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9418" y="817145"/>
            <a:ext cx="5937812" cy="488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34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Program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4105" y="1355023"/>
            <a:ext cx="5284244" cy="25848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4062" y="3939885"/>
            <a:ext cx="4797611" cy="295237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054105" y="2268638"/>
            <a:ext cx="5127568" cy="334508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280213" y="2662177"/>
            <a:ext cx="1794076" cy="71763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293713" y="3439610"/>
            <a:ext cx="4396454" cy="200049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12647" y="5998252"/>
            <a:ext cx="1414041" cy="25129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0654" y="3009355"/>
            <a:ext cx="4321346" cy="86050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453282" y="2528047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OUTPUT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167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6" y="-334122"/>
            <a:ext cx="10515600" cy="1325563"/>
          </a:xfrm>
        </p:spPr>
        <p:txBody>
          <a:bodyPr/>
          <a:lstStyle/>
          <a:p>
            <a:r>
              <a:rPr lang="en-US" dirty="0" smtClean="0"/>
              <a:t>Drawing a circle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1188" y="473195"/>
            <a:ext cx="7180729" cy="635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000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513" y="457200"/>
            <a:ext cx="7083467" cy="29676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513" y="3034925"/>
            <a:ext cx="6942793" cy="19021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6294" y="3643818"/>
            <a:ext cx="5535706" cy="27487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090212" y="2380129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OUTPUT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61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Constructors are fundamental part of OOP.</a:t>
            </a:r>
          </a:p>
          <a:p>
            <a:r>
              <a:rPr lang="en-US" dirty="0" smtClean="0"/>
              <a:t>A special function used to initialize data members.</a:t>
            </a:r>
          </a:p>
          <a:p>
            <a:r>
              <a:rPr lang="en-US" dirty="0" smtClean="0"/>
              <a:t>Called automatically when an object of class is created.</a:t>
            </a:r>
          </a:p>
          <a:p>
            <a:r>
              <a:rPr lang="en-US" dirty="0" smtClean="0"/>
              <a:t>Its common to have several constructors for the same class(overloading).</a:t>
            </a:r>
          </a:p>
          <a:p>
            <a:r>
              <a:rPr lang="en-US" dirty="0"/>
              <a:t>Used to allocate memory for an object. Constructors are automatically called when an object is created.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51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object </a:t>
            </a:r>
            <a:r>
              <a:rPr lang="en-US" dirty="0" smtClean="0"/>
              <a:t>constructor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  - </a:t>
            </a:r>
            <a:r>
              <a:rPr lang="en-US" i="1" dirty="0"/>
              <a:t>takes the same name as the class </a:t>
            </a:r>
            <a:endParaRPr lang="en-US" i="1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- </a:t>
            </a:r>
            <a:r>
              <a:rPr lang="en-US" i="1" dirty="0"/>
              <a:t>may have arguments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  - </a:t>
            </a:r>
            <a:r>
              <a:rPr lang="en-US" i="1" dirty="0"/>
              <a:t>cannot return a value.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75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1073" y="-6995"/>
            <a:ext cx="6447099" cy="61175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943" y="6110550"/>
            <a:ext cx="6540151" cy="62591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321934" y="1932972"/>
            <a:ext cx="5532699" cy="4514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30147" y="2176041"/>
            <a:ext cx="2032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Same name as class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And body is empty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78868" y="3339352"/>
            <a:ext cx="2176369" cy="242943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730754" y="3051778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OUTPUT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473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function with the same name as the class but preceded with a tilde character (</a:t>
            </a:r>
            <a:r>
              <a:rPr lang="en-US" b="1" dirty="0"/>
              <a:t>~</a:t>
            </a:r>
            <a:r>
              <a:rPr lang="en-US" dirty="0"/>
              <a:t>) is called the destructor </a:t>
            </a:r>
          </a:p>
          <a:p>
            <a:r>
              <a:rPr lang="en-US" dirty="0"/>
              <a:t>Destructors cannot take </a:t>
            </a:r>
            <a:r>
              <a:rPr lang="en-US" dirty="0" smtClean="0"/>
              <a:t>arguments.</a:t>
            </a:r>
          </a:p>
          <a:p>
            <a:r>
              <a:rPr lang="en-US" dirty="0" smtClean="0"/>
              <a:t>The most common use of destructor is to </a:t>
            </a:r>
            <a:r>
              <a:rPr lang="en-US" dirty="0" err="1" smtClean="0"/>
              <a:t>deallocate</a:t>
            </a:r>
            <a:r>
              <a:rPr lang="en-US" dirty="0" smtClean="0"/>
              <a:t> the memory that was allocated for the object by the constructor.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89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Destructor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7865" y="1690687"/>
            <a:ext cx="9465009" cy="352677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34671" y="4007224"/>
            <a:ext cx="8915400" cy="7395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0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as function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Constructor overloading</a:t>
            </a:r>
          </a:p>
          <a:p>
            <a:r>
              <a:rPr lang="en-US" dirty="0" smtClean="0"/>
              <a:t>Defining member functions outside class</a:t>
            </a:r>
          </a:p>
          <a:p>
            <a:r>
              <a:rPr lang="en-US" dirty="0" smtClean="0"/>
              <a:t>Objects as function arguments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566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simple program using Object and Classes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1235" y="1376195"/>
            <a:ext cx="5950915" cy="47815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88557" y="2303362"/>
            <a:ext cx="5823593" cy="170147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01073" y="2604304"/>
            <a:ext cx="1597307" cy="38196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01073" y="3171463"/>
            <a:ext cx="5116011" cy="72920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01073" y="4477871"/>
            <a:ext cx="1597307" cy="2286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427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41011"/>
            <a:ext cx="8067554" cy="665816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777924" y="1944547"/>
            <a:ext cx="6423949" cy="4977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777924" y="2710407"/>
            <a:ext cx="6423949" cy="5536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201873" y="1944547"/>
            <a:ext cx="255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Default value constructor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285053" y="2802568"/>
            <a:ext cx="2616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Constructor with two </a:t>
            </a:r>
            <a:r>
              <a:rPr lang="en-US" dirty="0" err="1" smtClean="0"/>
              <a:t>args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400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151" y="93560"/>
            <a:ext cx="10424021" cy="7745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133" y="626767"/>
            <a:ext cx="9391030" cy="32507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3269" y="3606208"/>
            <a:ext cx="7616706" cy="311482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472405" y="416689"/>
            <a:ext cx="324091" cy="3472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1851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277" y="522547"/>
            <a:ext cx="10113070" cy="511432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59352" y="1446835"/>
            <a:ext cx="3588152" cy="3588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772852" y="1807584"/>
            <a:ext cx="3588152" cy="3588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572000" y="795734"/>
            <a:ext cx="3381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Which constructors will be called 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361005" y="1125576"/>
            <a:ext cx="744807" cy="4963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5361004" y="1079276"/>
            <a:ext cx="775505" cy="8614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3110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OUTPUT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99436"/>
            <a:ext cx="3942546" cy="235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766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153" y="351028"/>
            <a:ext cx="6868797" cy="601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470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Quiz # 01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Imagine a tollbooth at a bridge. Cars passing by the booth are expected to pay a </a:t>
            </a:r>
            <a:r>
              <a:rPr lang="en-US" b="1" i="1" dirty="0"/>
              <a:t>50 cen</a:t>
            </a:r>
            <a:r>
              <a:rPr lang="en-US" i="1" dirty="0"/>
              <a:t>t </a:t>
            </a:r>
            <a:r>
              <a:rPr lang="en-US" dirty="0"/>
              <a:t>toll. Mostly they do, but sometimes a car goes by without paying. The tollbooth keeps track of the number of </a:t>
            </a:r>
            <a:r>
              <a:rPr lang="en-US" b="1" dirty="0"/>
              <a:t>cars</a:t>
            </a:r>
            <a:r>
              <a:rPr lang="en-US" dirty="0"/>
              <a:t> that have gone by, and of the </a:t>
            </a:r>
            <a:r>
              <a:rPr lang="en-US" b="1" dirty="0"/>
              <a:t>total amount </a:t>
            </a:r>
            <a:r>
              <a:rPr lang="en-US" dirty="0"/>
              <a:t>of money collected. </a:t>
            </a:r>
          </a:p>
          <a:p>
            <a:r>
              <a:rPr lang="en-US" dirty="0"/>
              <a:t>Model this tollbooth with a class called </a:t>
            </a:r>
            <a:r>
              <a:rPr lang="en-US" b="1" dirty="0" err="1"/>
              <a:t>tollBooth</a:t>
            </a:r>
            <a:r>
              <a:rPr lang="en-US" dirty="0"/>
              <a:t>. The two data items are a type </a:t>
            </a:r>
            <a:r>
              <a:rPr lang="en-US" b="1" dirty="0"/>
              <a:t>unsigned </a:t>
            </a:r>
            <a:r>
              <a:rPr lang="en-US" b="1" dirty="0" err="1"/>
              <a:t>int</a:t>
            </a:r>
            <a:r>
              <a:rPr lang="en-US" b="1" dirty="0"/>
              <a:t> </a:t>
            </a:r>
            <a:r>
              <a:rPr lang="en-US" dirty="0"/>
              <a:t>to hold the </a:t>
            </a:r>
            <a:r>
              <a:rPr lang="en-US" b="1" dirty="0"/>
              <a:t>total number of cars</a:t>
            </a:r>
            <a:r>
              <a:rPr lang="en-US" dirty="0"/>
              <a:t>, and a type </a:t>
            </a:r>
            <a:r>
              <a:rPr lang="en-US" b="1" dirty="0"/>
              <a:t>double</a:t>
            </a:r>
            <a:r>
              <a:rPr lang="en-US" dirty="0"/>
              <a:t> to hold the </a:t>
            </a:r>
            <a:r>
              <a:rPr lang="en-US" b="1" dirty="0"/>
              <a:t>total amount of money collected</a:t>
            </a:r>
            <a:r>
              <a:rPr lang="en-US" dirty="0"/>
              <a:t>. A </a:t>
            </a:r>
            <a:r>
              <a:rPr lang="en-US" b="1" dirty="0"/>
              <a:t>constructor</a:t>
            </a:r>
            <a:r>
              <a:rPr lang="en-US" dirty="0"/>
              <a:t> initializes both of these to </a:t>
            </a:r>
            <a:r>
              <a:rPr lang="en-US" b="1" dirty="0"/>
              <a:t>0</a:t>
            </a:r>
            <a:r>
              <a:rPr lang="en-US" dirty="0"/>
              <a:t>. A member function called </a:t>
            </a:r>
            <a:r>
              <a:rPr lang="en-US" b="1" dirty="0" err="1"/>
              <a:t>payingCar</a:t>
            </a:r>
            <a:r>
              <a:rPr lang="en-US" b="1" dirty="0"/>
              <a:t>() increments the car </a:t>
            </a:r>
            <a:r>
              <a:rPr lang="en-US" dirty="0"/>
              <a:t>total and adds </a:t>
            </a:r>
            <a:r>
              <a:rPr lang="en-US" b="1" dirty="0"/>
              <a:t>0.50 </a:t>
            </a:r>
            <a:r>
              <a:rPr lang="en-US" dirty="0"/>
              <a:t>to the cash total. </a:t>
            </a:r>
            <a:r>
              <a:rPr lang="en-US" dirty="0" smtClean="0"/>
              <a:t>This class should be used outside the class </a:t>
            </a:r>
            <a:r>
              <a:rPr lang="en-US" dirty="0" err="1" smtClean="0"/>
              <a:t>tollBooth</a:t>
            </a:r>
            <a:r>
              <a:rPr lang="en-US" dirty="0" smtClean="0"/>
              <a:t> using </a:t>
            </a:r>
            <a:r>
              <a:rPr lang="en-US" b="1" dirty="0" smtClean="0"/>
              <a:t>scope resolution operator</a:t>
            </a:r>
            <a:r>
              <a:rPr lang="en-US" dirty="0" smtClean="0"/>
              <a:t>. Another </a:t>
            </a:r>
            <a:r>
              <a:rPr lang="en-US" dirty="0"/>
              <a:t>function, called </a:t>
            </a:r>
            <a:r>
              <a:rPr lang="en-US" b="1" dirty="0" err="1"/>
              <a:t>nopayCar</a:t>
            </a:r>
            <a:r>
              <a:rPr lang="en-US" b="1" dirty="0"/>
              <a:t>(</a:t>
            </a:r>
            <a:r>
              <a:rPr lang="en-US" dirty="0"/>
              <a:t>), increments the car total but adds nothing to the cash total. Finally, a member function called </a:t>
            </a:r>
            <a:r>
              <a:rPr lang="en-US" b="1" dirty="0"/>
              <a:t>display() </a:t>
            </a:r>
            <a:r>
              <a:rPr lang="en-US" dirty="0"/>
              <a:t>displays the two totals. Make appropriate member functions const.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018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Class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a data item is declared as </a:t>
            </a:r>
            <a:r>
              <a:rPr lang="en-US" dirty="0" smtClean="0">
                <a:solidFill>
                  <a:srgbClr val="FF0000"/>
                </a:solidFill>
              </a:rPr>
              <a:t>STATIC</a:t>
            </a:r>
            <a:r>
              <a:rPr lang="en-US" dirty="0" smtClean="0"/>
              <a:t> , only one such item is created for the entire class.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STATIC</a:t>
            </a:r>
            <a:r>
              <a:rPr lang="en-US" dirty="0" smtClean="0"/>
              <a:t> data is useful when the whole class share the same information.</a:t>
            </a:r>
          </a:p>
          <a:p>
            <a:r>
              <a:rPr lang="en-US" dirty="0" smtClean="0"/>
              <a:t>Visibility is the entire class just like normal variables.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7430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397" y="190240"/>
            <a:ext cx="6021049" cy="646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2950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17" y="194873"/>
            <a:ext cx="9593696" cy="8994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69429"/>
            <a:ext cx="9158990" cy="609741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89154" y="1274164"/>
            <a:ext cx="2848131" cy="28481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24460" y="3750034"/>
            <a:ext cx="3312825" cy="28232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714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7824" y="2083633"/>
            <a:ext cx="8478762" cy="163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990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 and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</a:t>
            </a:r>
            <a:r>
              <a:rPr lang="en-US" i="1" dirty="0" smtClean="0">
                <a:solidFill>
                  <a:srgbClr val="C00000"/>
                </a:solidFill>
              </a:rPr>
              <a:t>Object</a:t>
            </a:r>
            <a:r>
              <a:rPr lang="en-US" dirty="0" smtClean="0"/>
              <a:t> is an </a:t>
            </a:r>
            <a:r>
              <a:rPr lang="en-US" i="1" dirty="0" smtClean="0">
                <a:solidFill>
                  <a:srgbClr val="C00000"/>
                </a:solidFill>
              </a:rPr>
              <a:t>instance</a:t>
            </a:r>
            <a:r>
              <a:rPr lang="en-US" dirty="0" smtClean="0"/>
              <a:t> of a class.</a:t>
            </a:r>
          </a:p>
          <a:p>
            <a:r>
              <a:rPr lang="en-US" dirty="0" smtClean="0"/>
              <a:t>In main(), </a:t>
            </a:r>
            <a:r>
              <a:rPr lang="en-US" dirty="0" smtClean="0">
                <a:solidFill>
                  <a:srgbClr val="C00000"/>
                </a:solidFill>
              </a:rPr>
              <a:t>s1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C00000"/>
                </a:solidFill>
              </a:rPr>
              <a:t>s2</a:t>
            </a:r>
            <a:r>
              <a:rPr lang="en-US" dirty="0" smtClean="0"/>
              <a:t> are two objects of the class.</a:t>
            </a:r>
          </a:p>
          <a:p>
            <a:r>
              <a:rPr lang="en-US" dirty="0" smtClean="0"/>
              <a:t>Output of the program: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503" y="3799587"/>
            <a:ext cx="7428458" cy="101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54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Const</a:t>
            </a:r>
            <a:r>
              <a:rPr lang="en-US" dirty="0" smtClean="0"/>
              <a:t> functions and </a:t>
            </a:r>
            <a:r>
              <a:rPr lang="en-US" dirty="0" err="1" smtClean="0">
                <a:solidFill>
                  <a:srgbClr val="FF0000"/>
                </a:solidFill>
              </a:rPr>
              <a:t>const</a:t>
            </a:r>
            <a:r>
              <a:rPr lang="en-US" dirty="0" smtClean="0"/>
              <a:t>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declare functions as constant, if you don</a:t>
            </a:r>
            <a:r>
              <a:rPr lang="mr-IN" dirty="0" smtClean="0"/>
              <a:t>’</a:t>
            </a:r>
            <a:r>
              <a:rPr lang="en-US" dirty="0" smtClean="0"/>
              <a:t>t want the function to modify its data</a:t>
            </a:r>
          </a:p>
          <a:p>
            <a:r>
              <a:rPr lang="en-US" dirty="0" smtClean="0"/>
              <a:t>Similarly, the objects/arguments can also be made constant.</a:t>
            </a:r>
          </a:p>
          <a:p>
            <a:r>
              <a:rPr lang="en-US" dirty="0" smtClean="0"/>
              <a:t>If functions and objects are declared as constant they cannot be modified.</a:t>
            </a:r>
          </a:p>
          <a:p>
            <a:r>
              <a:rPr lang="en-US" dirty="0" smtClean="0"/>
              <a:t>Constant objects can be used only with constant functions.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4050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44" y="157916"/>
            <a:ext cx="11556573" cy="622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943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2952" y="449704"/>
            <a:ext cx="12454952" cy="433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2977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# 1 self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Create an </a:t>
            </a:r>
            <a:r>
              <a:rPr lang="en-US" b="1" dirty="0" smtClean="0">
                <a:solidFill>
                  <a:srgbClr val="FF0000"/>
                </a:solidFill>
              </a:rPr>
              <a:t>employee class</a:t>
            </a:r>
            <a:r>
              <a:rPr lang="en-US" dirty="0" smtClean="0"/>
              <a:t>. The member data should comprise of an </a:t>
            </a:r>
            <a:r>
              <a:rPr lang="en-US" b="1" dirty="0" err="1" smtClean="0">
                <a:solidFill>
                  <a:srgbClr val="FF0000"/>
                </a:solidFill>
              </a:rPr>
              <a:t>int</a:t>
            </a:r>
            <a:r>
              <a:rPr lang="en-US" b="1" dirty="0" smtClean="0">
                <a:solidFill>
                  <a:srgbClr val="FF0000"/>
                </a:solidFill>
              </a:rPr>
              <a:t> for storing the employee number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rgbClr val="FF0000"/>
                </a:solidFill>
              </a:rPr>
              <a:t>float for storing the employee compensation</a:t>
            </a:r>
            <a:r>
              <a:rPr lang="en-US" dirty="0" smtClean="0"/>
              <a:t>. Use a </a:t>
            </a:r>
            <a:r>
              <a:rPr lang="en-US" b="1" dirty="0" smtClean="0">
                <a:solidFill>
                  <a:srgbClr val="FF0000"/>
                </a:solidFill>
              </a:rPr>
              <a:t>constructor</a:t>
            </a:r>
            <a:r>
              <a:rPr lang="en-US" dirty="0" smtClean="0"/>
              <a:t> to initialize the data items to </a:t>
            </a:r>
            <a:r>
              <a:rPr lang="en-US" dirty="0" smtClean="0">
                <a:solidFill>
                  <a:srgbClr val="FF0000"/>
                </a:solidFill>
              </a:rPr>
              <a:t>0</a:t>
            </a:r>
            <a:r>
              <a:rPr lang="en-US" dirty="0" smtClean="0"/>
              <a:t>. Create two member functions </a:t>
            </a:r>
            <a:r>
              <a:rPr lang="en-US" b="1" dirty="0" smtClean="0">
                <a:solidFill>
                  <a:srgbClr val="FF0000"/>
                </a:solidFill>
              </a:rPr>
              <a:t>paid()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rgbClr val="FF0000"/>
                </a:solidFill>
              </a:rPr>
              <a:t>non-paid(). </a:t>
            </a:r>
            <a:r>
              <a:rPr lang="en-US" dirty="0" smtClean="0"/>
              <a:t>In the company some employs are paid and some are unpaid due to some reasons. The paid function should </a:t>
            </a:r>
            <a:r>
              <a:rPr lang="en-US" b="1" dirty="0" smtClean="0">
                <a:solidFill>
                  <a:srgbClr val="FF0000"/>
                </a:solidFill>
              </a:rPr>
              <a:t>increment the employee number and employee compensation by one </a:t>
            </a:r>
            <a:r>
              <a:rPr lang="en-US" dirty="0" smtClean="0"/>
              <a:t>while the non-paid member function should only increment the </a:t>
            </a:r>
            <a:r>
              <a:rPr lang="en-US" b="1" dirty="0" smtClean="0">
                <a:solidFill>
                  <a:srgbClr val="FF0000"/>
                </a:solidFill>
              </a:rPr>
              <a:t>employee number by 1</a:t>
            </a:r>
            <a:r>
              <a:rPr lang="en-US" dirty="0" smtClean="0"/>
              <a:t>.</a:t>
            </a:r>
          </a:p>
          <a:p>
            <a:r>
              <a:rPr lang="en-US" dirty="0" smtClean="0"/>
              <a:t>One more function </a:t>
            </a:r>
            <a:r>
              <a:rPr lang="en-US" b="1" dirty="0" smtClean="0">
                <a:solidFill>
                  <a:srgbClr val="FF0000"/>
                </a:solidFill>
              </a:rPr>
              <a:t>display()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should print both of the values on screen.</a:t>
            </a:r>
          </a:p>
          <a:p>
            <a:r>
              <a:rPr lang="en-US" dirty="0" smtClean="0"/>
              <a:t>In main, create </a:t>
            </a:r>
            <a:r>
              <a:rPr lang="en-US" b="1" dirty="0" smtClean="0">
                <a:solidFill>
                  <a:srgbClr val="FF0000"/>
                </a:solidFill>
              </a:rPr>
              <a:t>two objects </a:t>
            </a:r>
            <a:r>
              <a:rPr lang="en-US" dirty="0" smtClean="0"/>
              <a:t>and call the member functions.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760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the </a:t>
            </a:r>
            <a:r>
              <a:rPr lang="en-US" dirty="0" smtClean="0">
                <a:solidFill>
                  <a:srgbClr val="C00000"/>
                </a:solidFill>
              </a:rPr>
              <a:t>class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7416" y="2043952"/>
            <a:ext cx="9305599" cy="329452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27416" y="2043952"/>
            <a:ext cx="951008" cy="38996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358152" y="1506022"/>
            <a:ext cx="3590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Reserved word for class definition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178424" y="2043952"/>
            <a:ext cx="1237129" cy="38996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657600" y="2043952"/>
            <a:ext cx="1290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Class name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600200" y="2756647"/>
            <a:ext cx="2810435" cy="6320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948519" y="266251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Private data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00200" y="3697941"/>
            <a:ext cx="8538882" cy="145228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795682" y="5338481"/>
            <a:ext cx="305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Public member functions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1993229" y="2581154"/>
            <a:ext cx="1270832" cy="34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2145629" y="5349773"/>
            <a:ext cx="991110" cy="86583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23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/>
      <p:bldP spid="9" grpId="0" animBg="1"/>
      <p:bldP spid="10" grpId="0"/>
      <p:bldP spid="11" grpId="0" animBg="1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Private and Public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Key feature of OOP is </a:t>
            </a:r>
            <a:r>
              <a:rPr lang="en-US" i="1" dirty="0" smtClean="0">
                <a:solidFill>
                  <a:srgbClr val="FF0000"/>
                </a:solidFill>
              </a:rPr>
              <a:t>data hiding</a:t>
            </a:r>
            <a:r>
              <a:rPr lang="en-US" dirty="0" smtClean="0"/>
              <a:t>.</a:t>
            </a:r>
          </a:p>
          <a:p>
            <a:r>
              <a:rPr lang="en-US" i="1" dirty="0" smtClean="0">
                <a:solidFill>
                  <a:srgbClr val="FF0000"/>
                </a:solidFill>
              </a:rPr>
              <a:t>Private data </a:t>
            </a:r>
            <a:r>
              <a:rPr lang="en-US" dirty="0" smtClean="0"/>
              <a:t>and </a:t>
            </a:r>
            <a:r>
              <a:rPr lang="en-US" i="1" dirty="0" smtClean="0">
                <a:solidFill>
                  <a:srgbClr val="FF0000"/>
                </a:solidFill>
              </a:rPr>
              <a:t>functions</a:t>
            </a:r>
            <a:r>
              <a:rPr lang="en-US" dirty="0" smtClean="0"/>
              <a:t> can be accessed only from within a class.</a:t>
            </a:r>
          </a:p>
          <a:p>
            <a:r>
              <a:rPr lang="en-US" i="1" dirty="0" smtClean="0">
                <a:solidFill>
                  <a:srgbClr val="FF0000"/>
                </a:solidFill>
              </a:rPr>
              <a:t>Public data </a:t>
            </a:r>
            <a:r>
              <a:rPr lang="en-US" dirty="0" smtClean="0"/>
              <a:t>or </a:t>
            </a:r>
            <a:r>
              <a:rPr lang="en-US" i="1" dirty="0" smtClean="0">
                <a:solidFill>
                  <a:srgbClr val="FF0000"/>
                </a:solidFill>
              </a:rPr>
              <a:t>functions</a:t>
            </a:r>
            <a:r>
              <a:rPr lang="en-US" dirty="0" smtClean="0"/>
              <a:t> are accessible from outside the class.</a:t>
            </a:r>
          </a:p>
          <a:p>
            <a:r>
              <a:rPr lang="en-US" dirty="0" smtClean="0"/>
              <a:t>Data hiding is different from protecting computer databases etc.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3476" y="3827929"/>
            <a:ext cx="3683000" cy="272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54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smallobj</a:t>
            </a:r>
            <a:r>
              <a:rPr lang="en-US" dirty="0" smtClean="0"/>
              <a:t> class contains one data item: </a:t>
            </a:r>
            <a:r>
              <a:rPr lang="en-US" dirty="0" err="1" smtClean="0">
                <a:solidFill>
                  <a:srgbClr val="FF0000"/>
                </a:solidFill>
              </a:rPr>
              <a:t>somedata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err="1" smtClean="0">
                <a:solidFill>
                  <a:srgbClr val="FF0000"/>
                </a:solidFill>
              </a:rPr>
              <a:t>Somedata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is declared as private, so that it can only be accessed within a class.</a:t>
            </a:r>
          </a:p>
          <a:p>
            <a:r>
              <a:rPr lang="en-US" dirty="0" smtClean="0"/>
              <a:t>There are two member functions in this class, defined as public: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713" y="4001293"/>
            <a:ext cx="3321051" cy="18482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243" y="4001293"/>
            <a:ext cx="6371070" cy="1552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422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are public and Data is private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2282" y="1922929"/>
            <a:ext cx="8786684" cy="440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86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 smtClean="0">
                <a:solidFill>
                  <a:srgbClr val="FF0000"/>
                </a:solidFill>
              </a:rPr>
              <a:t>Smallobj</a:t>
            </a:r>
            <a:r>
              <a:rPr lang="en-US" i="1" dirty="0" smtClean="0">
                <a:solidFill>
                  <a:srgbClr val="FF0000"/>
                </a:solidFill>
              </a:rPr>
              <a:t> s1,s2;</a:t>
            </a:r>
          </a:p>
          <a:p>
            <a:r>
              <a:rPr lang="en-US" dirty="0" smtClean="0"/>
              <a:t>The definition of the class does not create any object.</a:t>
            </a:r>
          </a:p>
          <a:p>
            <a:r>
              <a:rPr lang="en-US" dirty="0" smtClean="0"/>
              <a:t>Defining an object is similar to creating a variable of any </a:t>
            </a:r>
            <a:r>
              <a:rPr lang="en-US" dirty="0" err="1" smtClean="0"/>
              <a:t>datatype</a:t>
            </a:r>
            <a:r>
              <a:rPr lang="en-US" dirty="0" smtClean="0"/>
              <a:t>.</a:t>
            </a:r>
          </a:p>
          <a:p>
            <a:r>
              <a:rPr lang="en-US" dirty="0" smtClean="0"/>
              <a:t>Object definition in this way is called </a:t>
            </a:r>
            <a:r>
              <a:rPr lang="en-US" i="1" dirty="0" smtClean="0">
                <a:solidFill>
                  <a:srgbClr val="FF0000"/>
                </a:solidFill>
              </a:rPr>
              <a:t>instantiating</a:t>
            </a:r>
            <a:r>
              <a:rPr lang="en-US" dirty="0" smtClean="0"/>
              <a:t> them.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62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member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44142"/>
            <a:ext cx="10515600" cy="1099596"/>
          </a:xfrm>
        </p:spPr>
        <p:txBody>
          <a:bodyPr/>
          <a:lstStyle/>
          <a:p>
            <a:r>
              <a:rPr lang="en-US" dirty="0" smtClean="0"/>
              <a:t>Why are objects connected to member functions with a dot??</a:t>
            </a:r>
          </a:p>
          <a:p>
            <a:r>
              <a:rPr lang="en-US" dirty="0" smtClean="0"/>
              <a:t>Without a dot, compiler will give an error.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21" y="1690688"/>
            <a:ext cx="3070516" cy="7519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917" y="4143737"/>
            <a:ext cx="2679874" cy="4745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916" y="4745228"/>
            <a:ext cx="2449805" cy="54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270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767</Words>
  <Application>Microsoft Macintosh PowerPoint</Application>
  <PresentationFormat>Widescreen</PresentationFormat>
  <Paragraphs>78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Calibri</vt:lpstr>
      <vt:lpstr>Calibri Light</vt:lpstr>
      <vt:lpstr>Mangal</vt:lpstr>
      <vt:lpstr>Arial</vt:lpstr>
      <vt:lpstr>Office Theme</vt:lpstr>
      <vt:lpstr>Object and Classes</vt:lpstr>
      <vt:lpstr>First simple program using Object and Classes</vt:lpstr>
      <vt:lpstr>Classes and Objects</vt:lpstr>
      <vt:lpstr>Defining the class</vt:lpstr>
      <vt:lpstr>Private and Public</vt:lpstr>
      <vt:lpstr>Class data</vt:lpstr>
      <vt:lpstr>Functions are public and Data is private</vt:lpstr>
      <vt:lpstr>Defining Objects</vt:lpstr>
      <vt:lpstr>Calling member functions</vt:lpstr>
      <vt:lpstr>PowerPoint Presentation</vt:lpstr>
      <vt:lpstr>Example Program</vt:lpstr>
      <vt:lpstr>Drawing a circle</vt:lpstr>
      <vt:lpstr>PowerPoint Presentation</vt:lpstr>
      <vt:lpstr>Constructors</vt:lpstr>
      <vt:lpstr>Constructors</vt:lpstr>
      <vt:lpstr>PowerPoint Presentation</vt:lpstr>
      <vt:lpstr>Destructor</vt:lpstr>
      <vt:lpstr>Destructor</vt:lpstr>
      <vt:lpstr>Object as function arguments</vt:lpstr>
      <vt:lpstr>PowerPoint Presentation</vt:lpstr>
      <vt:lpstr>PowerPoint Presentation</vt:lpstr>
      <vt:lpstr>PowerPoint Presentation</vt:lpstr>
      <vt:lpstr>OUTPUT</vt:lpstr>
      <vt:lpstr>PowerPoint Presentation</vt:lpstr>
      <vt:lpstr>Quiz # 01</vt:lpstr>
      <vt:lpstr>Static Class Data</vt:lpstr>
      <vt:lpstr>PowerPoint Presentation</vt:lpstr>
      <vt:lpstr>PowerPoint Presentation</vt:lpstr>
      <vt:lpstr>OUTPUT</vt:lpstr>
      <vt:lpstr>Const functions and const objects</vt:lpstr>
      <vt:lpstr>PowerPoint Presentation</vt:lpstr>
      <vt:lpstr>PowerPoint Presentation</vt:lpstr>
      <vt:lpstr>Quiz # 1 self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and Classes</dc:title>
  <dc:creator>Microsoft Office User</dc:creator>
  <cp:lastModifiedBy>Microsoft Office User</cp:lastModifiedBy>
  <cp:revision>39</cp:revision>
  <dcterms:created xsi:type="dcterms:W3CDTF">2019-02-25T19:36:30Z</dcterms:created>
  <dcterms:modified xsi:type="dcterms:W3CDTF">2019-03-14T05:01:03Z</dcterms:modified>
</cp:coreProperties>
</file>